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ppt/_rels/presentation.xml.rels" ContentType="application/vnd.openxmlformats-package.relationships+xml"/>
  <Override PartName="/ppt/slides/_rels/slide19.xml.rels" ContentType="application/vnd.openxmlformats-package.relationships+xml"/>
  <Override PartName="/ppt/slides/_rels/slide20.xml.rels" ContentType="application/vnd.openxmlformats-package.relationships+xml"/>
  <Override PartName="/ppt/slides/_rels/slide21.xml.rels" ContentType="application/vnd.openxmlformats-package.relationships+xml"/>
  <Override PartName="/ppt/slides/_rels/slide22.xml.rels" ContentType="application/vnd.openxmlformats-package.relationships+xml"/>
  <Override PartName="/ppt/slides/_rels/slide23.xml.rels" ContentType="application/vnd.openxmlformats-package.relationships+xml"/>
  <Override PartName="/ppt/slides/_rels/slide18.xml.rels" ContentType="application/vnd.openxmlformats-package.relationships+xml"/>
  <Override PartName="/ppt/slides/_rels/slide24.xml.rels" ContentType="application/vnd.openxmlformats-package.relationships+xml"/>
  <Override PartName="/ppt/slides/_rels/slide8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6.xml.rels" ContentType="application/vnd.openxmlformats-package.relationships+xml"/>
  <Override PartName="/ppt/slides/_rels/slide15.xml.rels" ContentType="application/vnd.openxmlformats-package.relationships+xml"/>
  <Override PartName="/ppt/slides/_rels/slide10.xml.rels" ContentType="application/vnd.openxmlformats-package.relationships+xml"/>
  <Override PartName="/ppt/slides/_rels/slide17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9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7.xml.rels" ContentType="application/vnd.openxmlformats-package.relationships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17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Layouts/_rels/slideLayout2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7.xml.rels" ContentType="application/vnd.openxmlformats-package.relationships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media/image5.jpeg" ContentType="image/jpeg"/>
  <Override PartName="/ppt/media/image3.png" ContentType="image/png"/>
  <Override PartName="/ppt/media/image4.jpeg" ContentType="image/jpeg"/>
  <Override PartName="/ppt/media/image1.png" ContentType="image/png"/>
  <Override PartName="/ppt/media/image15.png" ContentType="image/png"/>
  <Override PartName="/ppt/media/image6.jpeg" ContentType="image/jpeg"/>
  <Override PartName="/ppt/media/image2.png" ContentType="image/png"/>
  <Override PartName="/ppt/media/image13.jpeg" ContentType="image/jpeg"/>
  <Override PartName="/ppt/media/image7.jpeg" ContentType="image/jpeg"/>
  <Override PartName="/ppt/media/image12.jpeg" ContentType="image/jpeg"/>
  <Override PartName="/ppt/media/image8.jpeg" ContentType="image/jpeg"/>
  <Override PartName="/ppt/media/image14.jpeg" ContentType="image/jpeg"/>
  <Override PartName="/ppt/media/image11.jpeg" ContentType="image/jpeg"/>
  <Override PartName="/ppt/media/image10.jpeg" ContentType="image/jpeg"/>
  <Override PartName="/ppt/media/image9.jpeg" ContentType="image/jpeg"/>
  <Override PartName="/ppt/charts/chart1.xml" ContentType="application/vnd.openxmlformats-officedocument.drawingml.chart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theme/theme2.xml" ContentType="application/vnd.openxmlformats-officedocument.theme+xml"/>
  <Override PartName="/_rels/.rels" ContentType="application/vnd.openxmlformats-package.relationship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presProps" Target="presProps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view3D>
      <c:rotX val="30"/>
      <c:rotY val="0"/>
      <c:rAngAx val="0"/>
      <c:perspective val="30"/>
    </c:view3D>
    <c:floor>
      <c:spPr>
        <a:solidFill>
          <a:srgbClr val="d9d9d9"/>
        </a:solidFill>
        <a:ln w="0">
          <a:noFill/>
        </a:ln>
      </c:spPr>
    </c:floor>
    <c:sideWall>
      <c:spPr>
        <a:solidFill>
          <a:srgbClr val="d9d9d9"/>
        </a:solidFill>
        <a:ln w="0">
          <a:noFill/>
        </a:ln>
      </c:spPr>
    </c:sideWall>
    <c:backWall>
      <c:spPr>
        <a:solidFill>
          <a:srgbClr val="d9d9d9"/>
        </a:solidFill>
        <a:ln w="0">
          <a:noFill/>
        </a:ln>
      </c:spPr>
    </c:backWall>
    <c:plotArea>
      <c:layout>
        <c:manualLayout>
          <c:layoutTarget val="inner"/>
          <c:xMode val="edge"/>
          <c:yMode val="edge"/>
          <c:x val="0.00147819660014782"/>
          <c:y val="0.0758771512788818"/>
          <c:w val="0.636632399381845"/>
          <c:h val="0.900541979651992"/>
        </c:manualLayout>
      </c:layout>
      <c:pie3D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f0a22e"/>
            </a:solidFill>
            <a:ln w="0">
              <a:noFill/>
            </a:ln>
          </c:spPr>
          <c:explosion val="15"/>
          <c:dPt>
            <c:idx val="0"/>
            <c:explosion val="15"/>
            <c:spPr>
              <a:solidFill>
                <a:srgbClr val="f0a22e"/>
              </a:solidFill>
              <a:ln w="0">
                <a:noFill/>
              </a:ln>
            </c:spPr>
          </c:dPt>
          <c:dPt>
            <c:idx val="1"/>
            <c:explosion val="15"/>
            <c:spPr>
              <a:solidFill>
                <a:srgbClr val="a5644e"/>
              </a:solidFill>
              <a:ln w="0">
                <a:noFill/>
              </a:ln>
            </c:spPr>
          </c:dPt>
          <c:dPt>
            <c:idx val="2"/>
            <c:explosion val="15"/>
            <c:spPr>
              <a:solidFill>
                <a:srgbClr val="b58b80"/>
              </a:solidFill>
              <a:ln w="0">
                <a:noFill/>
              </a:ln>
            </c:spPr>
          </c:dPt>
          <c:dPt>
            <c:idx val="3"/>
            <c:explosion val="15"/>
            <c:spPr>
              <a:solidFill>
                <a:srgbClr val="c3986d"/>
              </a:solidFill>
              <a:ln w="0">
                <a:noFill/>
              </a:ln>
            </c:spPr>
          </c:dPt>
          <c:dLbls>
            <c:dLbl>
              <c:idx val="0"/>
              <c:txPr>
                <a:bodyPr wrap="square"/>
                <a:lstStyle/>
                <a:p>
                  <a:pPr>
                    <a:defRPr b="0" sz="1800" spc="-1" strike="noStrike">
                      <a:solidFill>
                        <a:srgbClr val="000000"/>
                      </a:solidFill>
                      <a:latin typeface="Franklin Gothic Book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eparator>
</c:separator>
            </c:dLbl>
            <c:dLbl>
              <c:idx val="1"/>
              <c:txPr>
                <a:bodyPr wrap="square"/>
                <a:lstStyle/>
                <a:p>
                  <a:pPr>
                    <a:defRPr b="0" sz="1800" spc="-1" strike="noStrike">
                      <a:solidFill>
                        <a:srgbClr val="000000"/>
                      </a:solidFill>
                      <a:latin typeface="Franklin Gothic Book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eparator>
</c:separator>
            </c:dLbl>
            <c:dLbl>
              <c:idx val="2"/>
              <c:txPr>
                <a:bodyPr wrap="square"/>
                <a:lstStyle/>
                <a:p>
                  <a:pPr>
                    <a:defRPr b="0" sz="1800" spc="-1" strike="noStrike">
                      <a:solidFill>
                        <a:srgbClr val="000000"/>
                      </a:solidFill>
                      <a:latin typeface="Franklin Gothic Book"/>
                    </a:defRPr>
                  </a:pPr>
                </a:p>
              </c:txPr>
              <c:dLblPos val="outEnd"/>
              <c:showLegendKey val="0"/>
              <c:showVal val="0"/>
              <c:showCatName val="0"/>
              <c:showSerName val="0"/>
              <c:showPercent val="1"/>
              <c:separator>
</c:separator>
            </c:dLbl>
            <c:dLbl>
              <c:idx val="3"/>
              <c:txPr>
                <a:bodyPr wrap="square"/>
                <a:lstStyle/>
                <a:p>
                  <a:pPr>
                    <a:defRPr b="0" sz="1800" spc="-1" strike="noStrike">
                      <a:solidFill>
                        <a:srgbClr val="000000"/>
                      </a:solidFill>
                      <a:latin typeface="Franklin Gothic Book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eparator>
</c:separator>
            </c:dLbl>
            <c:txPr>
              <a:bodyPr wrap="square"/>
              <a:lstStyle/>
              <a:p>
                <a:pPr>
                  <a:defRPr b="0" sz="1800" spc="-1" strike="noStrike">
                    <a:solidFill>
                      <a:srgbClr val="000000"/>
                    </a:solidFill>
                    <a:latin typeface="Franklin Gothic Book"/>
                  </a:defRPr>
                </a:pPr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eparator>
</c:separator>
            <c:showLeaderLines val="1"/>
          </c:dLbls>
          <c:cat>
            <c:strRef>
              <c:f>categories</c:f>
              <c:strCache>
                <c:ptCount val="3"/>
                <c:pt idx="0">
                  <c:v>Растворимый кофе</c:v>
                </c:pt>
                <c:pt idx="1">
                  <c:v>Завариваю молотый кофе</c:v>
                </c:pt>
                <c:pt idx="2">
                  <c:v>Кофейный напиток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4"/>
                <c:pt idx="0">
                  <c:v>67</c:v>
                </c:pt>
                <c:pt idx="1">
                  <c:v>26</c:v>
                </c:pt>
                <c:pt idx="2">
                  <c:v>7</c:v>
                </c:pt>
              </c:numCache>
            </c:numRef>
          </c:val>
        </c:ser>
      </c:pie3DChart>
    </c:plotArea>
    <c:legend>
      <c:legendPos val="r"/>
      <c:legendEntry>
        <c:idx val="3"/>
        <c:delete val="1"/>
      </c:legendEntry>
      <c:overlay val="0"/>
      <c:spPr>
        <a:noFill/>
        <a:ln w="0">
          <a:noFill/>
        </a:ln>
      </c:spPr>
      <c:txPr>
        <a:bodyPr/>
        <a:lstStyle/>
        <a:p>
          <a:pPr>
            <a:defRPr b="0" sz="1800" spc="-1" strike="noStrike">
              <a:solidFill>
                <a:srgbClr val="000000"/>
              </a:solidFill>
              <a:latin typeface="Franklin Gothic Book"/>
            </a:defRPr>
          </a:pPr>
        </a:p>
      </c:txPr>
    </c:legend>
    <c:plotVisOnly val="1"/>
    <c:dispBlanksAs val="gap"/>
  </c:chart>
  <c:spPr>
    <a:noFill/>
    <a:ln w="9360">
      <a:solidFill>
        <a:srgbClr val="d9d9d9"/>
      </a:solidFill>
      <a:round/>
    </a:ln>
  </c:spPr>
</c:chartSpace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BDAA5C7-5176-44EF-81B9-AA20B8DC203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304920" y="1554120"/>
            <a:ext cx="86864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304920" y="3918240"/>
            <a:ext cx="86864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B15CBDC-9820-4C80-8B55-403BEE5F15D8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304920" y="1554120"/>
            <a:ext cx="42386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4755960" y="1554120"/>
            <a:ext cx="42386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304920" y="3918240"/>
            <a:ext cx="42386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4755960" y="3918240"/>
            <a:ext cx="42386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A07EC9B-701E-46EC-BBF9-99A0CAC862B7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304920" y="1554120"/>
            <a:ext cx="27968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3242160" y="1554120"/>
            <a:ext cx="27968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6179040" y="1554120"/>
            <a:ext cx="27968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304920" y="3918240"/>
            <a:ext cx="27968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3242160" y="3918240"/>
            <a:ext cx="27968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6179040" y="3918240"/>
            <a:ext cx="27968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CA767A7-EBAD-45B2-B861-745C94D85C98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64354473-4A41-44ED-9A1F-60972FE5E0E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subTitle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0F78074-226E-4C54-AC69-AA613B3929E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186CDFD3-EE26-4E14-B13D-47E85D50C1C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304920" y="1554120"/>
            <a:ext cx="42386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4755960" y="1554120"/>
            <a:ext cx="42386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A3851A71-A08C-4C6D-B330-E326B39BF08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853C7D69-B7E5-4E81-A244-24447296044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subTitle"/>
          </p:nvPr>
        </p:nvSpPr>
        <p:spPr>
          <a:xfrm>
            <a:off x="304920" y="457200"/>
            <a:ext cx="8686440" cy="388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XO Ori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CA2B8B33-984F-432E-B8D3-4BEFBA3D8FD9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304920" y="1554120"/>
            <a:ext cx="42386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4755960" y="1554120"/>
            <a:ext cx="42386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304920" y="3918240"/>
            <a:ext cx="42386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8ED0B904-6ADE-4FE0-AD0E-552F9F27811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71F034E-8137-4012-B35E-6F4BB9F3420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304920" y="1554120"/>
            <a:ext cx="42386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4755960" y="1554120"/>
            <a:ext cx="42386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4755960" y="3918240"/>
            <a:ext cx="42386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EC6C484-62EA-490C-AE3E-10EB2C12747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304920" y="1554120"/>
            <a:ext cx="42386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4755960" y="1554120"/>
            <a:ext cx="42386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304920" y="3918240"/>
            <a:ext cx="86864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D70B6A7-983F-46C1-B06C-CEC902FF4D4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304920" y="1554120"/>
            <a:ext cx="86864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/>
          </p:nvPr>
        </p:nvSpPr>
        <p:spPr>
          <a:xfrm>
            <a:off x="304920" y="3918240"/>
            <a:ext cx="86864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06C73780-146A-4E38-A97A-3B9329C14A0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304920" y="1554120"/>
            <a:ext cx="42386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/>
          </p:nvPr>
        </p:nvSpPr>
        <p:spPr>
          <a:xfrm>
            <a:off x="4755960" y="1554120"/>
            <a:ext cx="42386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/>
          </p:nvPr>
        </p:nvSpPr>
        <p:spPr>
          <a:xfrm>
            <a:off x="304920" y="3918240"/>
            <a:ext cx="42386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/>
          </p:nvPr>
        </p:nvSpPr>
        <p:spPr>
          <a:xfrm>
            <a:off x="4755960" y="3918240"/>
            <a:ext cx="42386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CA310022-BBFD-43C7-AF36-5B2C5B93B89D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/>
          </p:nvPr>
        </p:nvSpPr>
        <p:spPr>
          <a:xfrm>
            <a:off x="304920" y="1554120"/>
            <a:ext cx="27968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/>
          </p:nvPr>
        </p:nvSpPr>
        <p:spPr>
          <a:xfrm>
            <a:off x="3242160" y="1554120"/>
            <a:ext cx="27968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/>
          </p:nvPr>
        </p:nvSpPr>
        <p:spPr>
          <a:xfrm>
            <a:off x="6179040" y="1554120"/>
            <a:ext cx="27968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/>
          </p:nvPr>
        </p:nvSpPr>
        <p:spPr>
          <a:xfrm>
            <a:off x="304920" y="3918240"/>
            <a:ext cx="27968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/>
          </p:nvPr>
        </p:nvSpPr>
        <p:spPr>
          <a:xfrm>
            <a:off x="3242160" y="3918240"/>
            <a:ext cx="27968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88" name="PlaceHolder 7"/>
          <p:cNvSpPr>
            <a:spLocks noGrp="1"/>
          </p:cNvSpPr>
          <p:nvPr>
            <p:ph/>
          </p:nvPr>
        </p:nvSpPr>
        <p:spPr>
          <a:xfrm>
            <a:off x="6179040" y="3918240"/>
            <a:ext cx="27968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79A7B2F7-30A3-4A35-B43D-1D263A95DA72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E8E7ACE-0718-4E7A-BF97-B4C2CB8170B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304920" y="1554120"/>
            <a:ext cx="42386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4755960" y="1554120"/>
            <a:ext cx="42386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3A53550-17FD-4A92-83B2-B466BBFEF6DC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DEA79BE-76B7-432B-B1ED-36F4A64629A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304920" y="457200"/>
            <a:ext cx="8686440" cy="388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XO Ori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B4F8B3E-A7A0-46F3-88E4-CE55CB95DE5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304920" y="1554120"/>
            <a:ext cx="42386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755960" y="1554120"/>
            <a:ext cx="42386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304920" y="3918240"/>
            <a:ext cx="42386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C3E16D4-F27C-4A57-AE5D-804CFD6490F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304920" y="1554120"/>
            <a:ext cx="42386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755960" y="1554120"/>
            <a:ext cx="42386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755960" y="3918240"/>
            <a:ext cx="42386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228E132-2B6C-4DDC-9FBE-8CC8A5F5D20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04920" y="1554120"/>
            <a:ext cx="42386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755960" y="1554120"/>
            <a:ext cx="42386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304920" y="3918240"/>
            <a:ext cx="86864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2A1CC7B-7399-4AFC-9A31-AE5FB1C8995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Прямая соединительная линия 6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525">
            <a:solidFill>
              <a:srgbClr val="f0a2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Прямая соединительная линия 8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525">
            <a:solidFill>
              <a:srgbClr val="f0a2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" name="Прямая соединительная линия 11"/>
          <p:cNvSpPr/>
          <p:nvPr/>
        </p:nvSpPr>
        <p:spPr>
          <a:xfrm>
            <a:off x="514080" y="1057680"/>
            <a:ext cx="8629920" cy="2520"/>
          </a:xfrm>
          <a:prstGeom prst="line">
            <a:avLst/>
          </a:prstGeom>
          <a:ln w="9525">
            <a:solidFill>
              <a:srgbClr val="f0a2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Прямая соединительная линия 6"/>
          <p:cNvSpPr/>
          <p:nvPr/>
        </p:nvSpPr>
        <p:spPr>
          <a:xfrm>
            <a:off x="514080" y="5349600"/>
            <a:ext cx="8629920" cy="2520"/>
          </a:xfrm>
          <a:prstGeom prst="line">
            <a:avLst/>
          </a:prstGeom>
          <a:ln w="9525">
            <a:solidFill>
              <a:srgbClr val="f0a2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80880" y="4853520"/>
            <a:ext cx="8457840" cy="122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3600" spc="-1" strike="noStrike" cap="all">
                <a:solidFill>
                  <a:srgbClr val="4e3b30"/>
                </a:solidFill>
                <a:latin typeface="Franklin Gothic Medium"/>
              </a:rPr>
              <a:t>Образец заголовка</a:t>
            </a:r>
            <a:endParaRPr b="0" lang="ru-RU" sz="36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dt" idx="1"/>
          </p:nvPr>
        </p:nvSpPr>
        <p:spPr>
          <a:xfrm>
            <a:off x="6477120" y="76320"/>
            <a:ext cx="2514240" cy="288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>
              <a:lnSpc>
                <a:spcPct val="100000"/>
              </a:lnSpc>
              <a:buNone/>
              <a:defRPr b="0" lang="ru-RU" sz="1200" spc="-1" strike="noStrike">
                <a:solidFill>
                  <a:srgbClr val="d38e28"/>
                </a:solidFill>
                <a:latin typeface="Franklin Gothic Book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rgbClr val="d38e28"/>
                </a:solidFill>
                <a:latin typeface="Franklin Gothic Book"/>
              </a:rPr>
              <a:t>&lt;дата/время&gt;</a:t>
            </a:r>
            <a:endParaRPr b="0" lang="ru-RU" sz="1200" spc="-1" strike="noStrike">
              <a:latin typeface="Tinos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ftr" idx="2"/>
          </p:nvPr>
        </p:nvSpPr>
        <p:spPr>
          <a:xfrm>
            <a:off x="3124080" y="76320"/>
            <a:ext cx="3352320" cy="288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algn="ctr">
              <a:buNone/>
              <a:defRPr b="0" lang="ru-RU" sz="1400" spc="-1" strike="noStrike">
                <a:latin typeface="Tinos"/>
              </a:defRPr>
            </a:lvl1pPr>
          </a:lstStyle>
          <a:p>
            <a:pPr algn="ctr">
              <a:buNone/>
            </a:pPr>
            <a:r>
              <a:rPr b="0" lang="ru-RU" sz="1400" spc="-1" strike="noStrike">
                <a:latin typeface="Tinos"/>
              </a:rPr>
              <a:t>&lt;нижний колонтитул&gt;</a:t>
            </a:r>
            <a:endParaRPr b="0" lang="ru-RU" sz="1400" spc="-1" strike="noStrike">
              <a:latin typeface="Tinos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sldNum" idx="3"/>
          </p:nvPr>
        </p:nvSpPr>
        <p:spPr>
          <a:xfrm>
            <a:off x="8229600" y="6473880"/>
            <a:ext cx="758520" cy="246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algn="r">
              <a:lnSpc>
                <a:spcPct val="100000"/>
              </a:lnSpc>
              <a:buNone/>
              <a:defRPr b="0" lang="az-Cyrl-AZ" sz="1200" spc="-1" strike="noStrike">
                <a:solidFill>
                  <a:srgbClr val="d38e28"/>
                </a:solidFill>
                <a:latin typeface="Franklin Gothic Book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23B3EC29-C5A2-4748-BA14-4EC2D21C5F4B}" type="slidenum">
              <a:rPr b="0" lang="az-Cyrl-AZ" sz="1200" spc="-1" strike="noStrike">
                <a:solidFill>
                  <a:srgbClr val="d38e28"/>
                </a:solidFill>
                <a:latin typeface="Franklin Gothic Book"/>
              </a:rPr>
              <a:t>&lt;номер&gt;</a:t>
            </a:fld>
            <a:endParaRPr b="0" lang="ru-RU" sz="1200" spc="-1" strike="noStrike">
              <a:latin typeface="Tinos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4e3b30"/>
                </a:solidFill>
                <a:latin typeface="Franklin Gothic Book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rgbClr val="4e3b30"/>
                </a:solidFill>
                <a:latin typeface="Franklin Gothic Book"/>
              </a:rPr>
              <a:t>Второй уровень структуры</a:t>
            </a:r>
            <a:endParaRPr b="0" lang="ru-RU" sz="2400" spc="-1" strike="noStrike">
              <a:solidFill>
                <a:srgbClr val="4e3b30"/>
              </a:solidFill>
              <a:latin typeface="Franklin Gothic Book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e3b30"/>
                </a:solidFill>
                <a:latin typeface="Franklin Gothic Book"/>
              </a:rPr>
              <a:t>Третий уровень структуры</a:t>
            </a:r>
            <a:endParaRPr b="0" lang="ru-RU" sz="2000" spc="-1" strike="noStrike">
              <a:solidFill>
                <a:srgbClr val="4e3b30"/>
              </a:solidFill>
              <a:latin typeface="Franklin Gothic Book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4e3b30"/>
                </a:solidFill>
                <a:latin typeface="Franklin Gothic Book"/>
              </a:rPr>
              <a:t>Четвёртый уровень структуры</a:t>
            </a:r>
            <a:endParaRPr b="0" lang="ru-RU" sz="1800" spc="-1" strike="noStrike">
              <a:solidFill>
                <a:srgbClr val="4e3b30"/>
              </a:solidFill>
              <a:latin typeface="Franklin Gothic Book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e3b30"/>
                </a:solidFill>
                <a:latin typeface="Franklin Gothic Book"/>
              </a:rPr>
              <a:t>Пятый уровень структуры</a:t>
            </a:r>
            <a:endParaRPr b="0" lang="ru-RU" sz="2000" spc="-1" strike="noStrike">
              <a:solidFill>
                <a:srgbClr val="4e3b30"/>
              </a:solidFill>
              <a:latin typeface="Franklin Gothic Book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e3b30"/>
                </a:solidFill>
                <a:latin typeface="Franklin Gothic Book"/>
              </a:rPr>
              <a:t>Шестой уровень структуры</a:t>
            </a:r>
            <a:endParaRPr b="0" lang="ru-RU" sz="2000" spc="-1" strike="noStrike">
              <a:solidFill>
                <a:srgbClr val="4e3b30"/>
              </a:solidFill>
              <a:latin typeface="Franklin Gothic Book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e3b30"/>
                </a:solidFill>
                <a:latin typeface="Franklin Gothic Book"/>
              </a:rPr>
              <a:t>Седьмой уровень структуры</a:t>
            </a:r>
            <a:endParaRPr b="0" lang="ru-RU" sz="20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Прямая соединительная линия 6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525">
            <a:solidFill>
              <a:srgbClr val="f0a2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6" name="Прямая соединительная линия 8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525">
            <a:solidFill>
              <a:srgbClr val="f0a2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7" name="Прямая соединительная линия 11"/>
          <p:cNvSpPr/>
          <p:nvPr/>
        </p:nvSpPr>
        <p:spPr>
          <a:xfrm>
            <a:off x="514080" y="1057680"/>
            <a:ext cx="8629920" cy="2520"/>
          </a:xfrm>
          <a:prstGeom prst="line">
            <a:avLst/>
          </a:prstGeom>
          <a:ln w="9525">
            <a:solidFill>
              <a:srgbClr val="f0a2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3600" spc="-1" strike="noStrike" cap="all">
                <a:solidFill>
                  <a:srgbClr val="4e3b30"/>
                </a:solidFill>
                <a:latin typeface="Franklin Gothic Medium"/>
              </a:rPr>
              <a:t>Образец заголовка</a:t>
            </a:r>
            <a:endParaRPr b="0" lang="ru-RU" sz="36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3200" spc="-1" strike="noStrike">
                <a:solidFill>
                  <a:srgbClr val="4e3b30"/>
                </a:solidFill>
                <a:latin typeface="Franklin Gothic Book"/>
              </a:rPr>
              <a:t>Образец текста</a:t>
            </a: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  <a:p>
            <a:pPr lvl="1" marL="743040" indent="-285840">
              <a:lnSpc>
                <a:spcPct val="100000"/>
              </a:lnSpc>
              <a:spcBef>
                <a:spcPts val="561"/>
              </a:spcBef>
              <a:buClr>
                <a:srgbClr val="f0a22e"/>
              </a:buClr>
              <a:buSzPct val="70000"/>
              <a:buFont typeface="Wingdings 2" charset="2"/>
              <a:buChar char=""/>
            </a:pPr>
            <a:r>
              <a:rPr b="0" lang="ru-RU" sz="2800" spc="-1" strike="noStrike">
                <a:solidFill>
                  <a:srgbClr val="4e3b30"/>
                </a:solidFill>
                <a:latin typeface="Franklin Gothic Book"/>
              </a:rPr>
              <a:t>Второй уровень</a:t>
            </a:r>
            <a:endParaRPr b="0" lang="ru-RU" sz="2800" spc="-1" strike="noStrike">
              <a:solidFill>
                <a:srgbClr val="4e3b30"/>
              </a:solidFill>
              <a:latin typeface="Franklin Gothic Book"/>
            </a:endParaRPr>
          </a:p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f0a22e"/>
              </a:buClr>
              <a:buSzPct val="70000"/>
              <a:buFont typeface="Wingdings 2" charset="2"/>
              <a:buChar char=""/>
            </a:pPr>
            <a:r>
              <a:rPr b="0" lang="ru-RU" sz="2400" spc="-1" strike="noStrike">
                <a:solidFill>
                  <a:srgbClr val="4e3b30"/>
                </a:solidFill>
                <a:latin typeface="Franklin Gothic Book"/>
              </a:rPr>
              <a:t>Третий уровень</a:t>
            </a:r>
            <a:endParaRPr b="0" lang="ru-RU" sz="2400" spc="-1" strike="noStrike">
              <a:solidFill>
                <a:srgbClr val="4e3b30"/>
              </a:solidFill>
              <a:latin typeface="Franklin Gothic Book"/>
            </a:endParaRPr>
          </a:p>
          <a:p>
            <a:pPr lvl="3" marL="1600200" indent="-228600">
              <a:lnSpc>
                <a:spcPct val="100000"/>
              </a:lnSpc>
              <a:spcBef>
                <a:spcPts val="400"/>
              </a:spcBef>
              <a:buClr>
                <a:srgbClr val="f0a22e"/>
              </a:buClr>
              <a:buSzPct val="70000"/>
              <a:buFont typeface="Wingdings 2" charset="2"/>
              <a:buChar char=""/>
            </a:pPr>
            <a:r>
              <a:rPr b="0" lang="ru-RU" sz="2000" spc="-1" strike="noStrike">
                <a:solidFill>
                  <a:srgbClr val="4e3b30"/>
                </a:solidFill>
                <a:latin typeface="Franklin Gothic Book"/>
              </a:rPr>
              <a:t>Четвертый уровень</a:t>
            </a:r>
            <a:endParaRPr b="0" lang="ru-RU" sz="2000" spc="-1" strike="noStrike">
              <a:solidFill>
                <a:srgbClr val="4e3b30"/>
              </a:solidFill>
              <a:latin typeface="Franklin Gothic Book"/>
            </a:endParaRPr>
          </a:p>
          <a:p>
            <a:pPr lvl="4" marL="2057400" indent="-228600">
              <a:lnSpc>
                <a:spcPct val="100000"/>
              </a:lnSpc>
              <a:spcBef>
                <a:spcPts val="360"/>
              </a:spcBef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b="0" lang="ru-RU" sz="1800" spc="-1" strike="noStrike">
                <a:solidFill>
                  <a:srgbClr val="4e3b30"/>
                </a:solidFill>
                <a:latin typeface="Franklin Gothic Book"/>
              </a:rPr>
              <a:t>Пятый уровень</a:t>
            </a:r>
            <a:endParaRPr b="0" lang="ru-RU" sz="18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dt" idx="4"/>
          </p:nvPr>
        </p:nvSpPr>
        <p:spPr>
          <a:xfrm>
            <a:off x="6477120" y="76320"/>
            <a:ext cx="2514240" cy="288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>
              <a:lnSpc>
                <a:spcPct val="100000"/>
              </a:lnSpc>
              <a:buNone/>
              <a:defRPr b="0" lang="ru-RU" sz="1200" spc="-1" strike="noStrike">
                <a:solidFill>
                  <a:srgbClr val="d38e28"/>
                </a:solidFill>
                <a:latin typeface="Franklin Gothic Book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rgbClr val="d38e28"/>
                </a:solidFill>
                <a:latin typeface="Franklin Gothic Book"/>
              </a:rPr>
              <a:t>&lt;дата/время&gt;</a:t>
            </a:r>
            <a:endParaRPr b="0" lang="ru-RU" sz="1200" spc="-1" strike="noStrike">
              <a:latin typeface="Tinos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 type="ftr" idx="5"/>
          </p:nvPr>
        </p:nvSpPr>
        <p:spPr>
          <a:xfrm>
            <a:off x="3581280" y="76320"/>
            <a:ext cx="2895120" cy="288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algn="ctr">
              <a:buNone/>
              <a:defRPr b="0" lang="ru-RU" sz="1400" spc="-1" strike="noStrike">
                <a:latin typeface="Tinos"/>
              </a:defRPr>
            </a:lvl1pPr>
          </a:lstStyle>
          <a:p>
            <a:pPr algn="ctr">
              <a:buNone/>
            </a:pPr>
            <a:r>
              <a:rPr b="0" lang="ru-RU" sz="1400" spc="-1" strike="noStrike">
                <a:latin typeface="Tinos"/>
              </a:rPr>
              <a:t>&lt;нижний колонтитул&gt;</a:t>
            </a:r>
            <a:endParaRPr b="0" lang="ru-RU" sz="1400" spc="-1" strike="noStrike">
              <a:latin typeface="Tinos"/>
            </a:endParaRPr>
          </a:p>
        </p:txBody>
      </p:sp>
      <p:sp>
        <p:nvSpPr>
          <p:cNvPr id="52" name="PlaceHolder 5"/>
          <p:cNvSpPr>
            <a:spLocks noGrp="1"/>
          </p:cNvSpPr>
          <p:nvPr>
            <p:ph type="sldNum" idx="6"/>
          </p:nvPr>
        </p:nvSpPr>
        <p:spPr>
          <a:xfrm>
            <a:off x="8229600" y="6473880"/>
            <a:ext cx="758520" cy="246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algn="r">
              <a:lnSpc>
                <a:spcPct val="100000"/>
              </a:lnSpc>
              <a:buNone/>
              <a:defRPr b="0" lang="az-Cyrl-AZ" sz="1200" spc="-1" strike="noStrike">
                <a:solidFill>
                  <a:srgbClr val="d38e28"/>
                </a:solidFill>
                <a:latin typeface="Franklin Gothic Book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98469DAD-C4F2-407C-80E4-A7A01F024364}" type="slidenum">
              <a:rPr b="0" lang="az-Cyrl-AZ" sz="1200" spc="-1" strike="noStrike">
                <a:solidFill>
                  <a:srgbClr val="d38e28"/>
                </a:solidFill>
                <a:latin typeface="Franklin Gothic Book"/>
              </a:rPr>
              <a:t>&lt;номер&gt;</a:t>
            </a:fld>
            <a:endParaRPr b="0" lang="ru-RU" sz="1200" spc="-1" strike="noStrike">
              <a:latin typeface="Tino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chart" Target="../charts/chart1.xml"/><Relationship Id="rId2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jpeg"/><Relationship Id="rId3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8.jpeg"/><Relationship Id="rId3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jpeg"/><Relationship Id="rId3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1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" descr=""/>
          <p:cNvPicPr/>
          <p:nvPr/>
        </p:nvPicPr>
        <p:blipFill>
          <a:blip r:embed="rId1"/>
          <a:stretch/>
        </p:blipFill>
        <p:spPr>
          <a:xfrm rot="21586800">
            <a:off x="3600" y="-162360"/>
            <a:ext cx="9199440" cy="7002720"/>
          </a:xfrm>
          <a:prstGeom prst="rect">
            <a:avLst/>
          </a:prstGeom>
          <a:ln w="0">
            <a:noFill/>
          </a:ln>
        </p:spPr>
      </p:pic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571320" y="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84000"/>
          </a:bodyPr>
          <a:p>
            <a:pPr algn="ctr">
              <a:lnSpc>
                <a:spcPct val="100000"/>
              </a:lnSpc>
              <a:buNone/>
            </a:pPr>
            <a:r>
              <a:rPr b="0" lang="ru-RU" sz="1800" spc="-1" strike="noStrike" cap="all">
                <a:solidFill>
                  <a:srgbClr val="ffffff"/>
                </a:solidFill>
                <a:latin typeface="Franklin Gothic Medium"/>
              </a:rPr>
              <a:t>Муниципальное бюджетное общеобразовательное учреждение </a:t>
            </a:r>
            <a:br>
              <a:rPr sz="1800"/>
            </a:br>
            <a:r>
              <a:rPr b="0" lang="ru-RU" sz="1800" spc="-1" strike="noStrike" cap="all">
                <a:solidFill>
                  <a:srgbClr val="ffffff"/>
                </a:solidFill>
                <a:latin typeface="Franklin Gothic Medium"/>
              </a:rPr>
              <a:t>«Болгарская средняя общеобразовательная школа №2» </a:t>
            </a:r>
            <a:br>
              <a:rPr sz="1800"/>
            </a:br>
            <a:r>
              <a:rPr b="0" lang="ru-RU" sz="1800" spc="-1" strike="noStrike" cap="all">
                <a:solidFill>
                  <a:srgbClr val="ffffff"/>
                </a:solidFill>
                <a:latin typeface="Franklin Gothic Medium"/>
              </a:rPr>
              <a:t>Спасского муниципального района Республики Татарстан</a:t>
            </a:r>
            <a:br>
              <a:rPr sz="1800"/>
            </a:br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1285200" y="2143080"/>
            <a:ext cx="6714720" cy="1928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rmAutofit/>
          </a:bodyPr>
          <a:p>
            <a:pPr algn="ctr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lang="ru-RU" sz="2000" spc="-1" strike="noStrike">
                <a:solidFill>
                  <a:srgbClr val="ffffff"/>
                </a:solidFill>
                <a:latin typeface="Franklin Gothic Book"/>
              </a:rPr>
              <a:t>Проектно-исследовательская работа</a:t>
            </a:r>
            <a:endParaRPr b="0" lang="ru-RU" sz="2000" spc="-1" strike="noStrike">
              <a:latin typeface="XO Oriel"/>
            </a:endParaRPr>
          </a:p>
          <a:p>
            <a:pPr algn="ctr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ru-RU" sz="2000" spc="-1" strike="noStrike">
                <a:solidFill>
                  <a:srgbClr val="ffffff"/>
                </a:solidFill>
                <a:latin typeface="Franklin Gothic Book"/>
              </a:rPr>
              <a:t> </a:t>
            </a:r>
            <a:r>
              <a:rPr b="0" lang="ru-RU" sz="2000" spc="-1" strike="noStrike">
                <a:solidFill>
                  <a:srgbClr val="ffffff"/>
                </a:solidFill>
                <a:latin typeface="Franklin Gothic Book"/>
              </a:rPr>
              <a:t>по химии</a:t>
            </a:r>
            <a:endParaRPr b="0" lang="ru-RU" sz="2000" spc="-1" strike="noStrike">
              <a:latin typeface="XO Oriel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ru-RU" sz="2000" spc="-1" strike="noStrike">
                <a:solidFill>
                  <a:srgbClr val="ffffff"/>
                </a:solidFill>
                <a:latin typeface="Franklin Gothic Book"/>
              </a:rPr>
              <a:t>       </a:t>
            </a:r>
            <a:r>
              <a:rPr b="0" lang="ru-RU" sz="2000" spc="-1" strike="noStrike">
                <a:solidFill>
                  <a:srgbClr val="ffffff"/>
                </a:solidFill>
                <a:latin typeface="Franklin Gothic Book"/>
              </a:rPr>
              <a:t>на тему: </a:t>
            </a:r>
            <a:r>
              <a:rPr b="1" lang="ru-RU" sz="2000" spc="-1" strike="noStrike">
                <a:solidFill>
                  <a:srgbClr val="ffffff"/>
                </a:solidFill>
                <a:latin typeface="Franklin Gothic Book"/>
              </a:rPr>
              <a:t>«Кофе в жизни человека»</a:t>
            </a:r>
            <a:endParaRPr b="0" lang="ru-RU" sz="2000" spc="-1" strike="noStrike">
              <a:latin typeface="XO Orie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ru-RU" sz="2400" spc="-1" strike="noStrike">
              <a:latin typeface="XO Oriel"/>
            </a:endParaRPr>
          </a:p>
        </p:txBody>
      </p:sp>
      <p:sp>
        <p:nvSpPr>
          <p:cNvPr id="92" name="TextBox 5"/>
          <p:cNvSpPr/>
          <p:nvPr/>
        </p:nvSpPr>
        <p:spPr>
          <a:xfrm>
            <a:off x="4126320" y="4356000"/>
            <a:ext cx="4937400" cy="131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wrap="none" lIns="90000" rIns="90000" tIns="45000" bIns="45000" anchor="t">
            <a:spAutoFit/>
          </a:bodyPr>
          <a:p>
            <a:pPr algn="r">
              <a:lnSpc>
                <a:spcPct val="100000"/>
              </a:lnSpc>
              <a:buNone/>
            </a:pPr>
            <a:r>
              <a:rPr b="0" lang="ru-RU" sz="2000" spc="-1" strike="noStrike">
                <a:solidFill>
                  <a:srgbClr val="ffffff"/>
                </a:solidFill>
                <a:latin typeface="Franklin Gothic Book"/>
              </a:rPr>
              <a:t>Выполнила: ученица 9 «А» класса  </a:t>
            </a:r>
            <a:endParaRPr b="0" lang="ru-RU" sz="2000" spc="-1" strike="noStrike">
              <a:latin typeface="XO Oriel"/>
            </a:endParaRPr>
          </a:p>
          <a:p>
            <a:pPr algn="r">
              <a:lnSpc>
                <a:spcPct val="100000"/>
              </a:lnSpc>
              <a:buNone/>
            </a:pPr>
            <a:r>
              <a:rPr b="0" lang="ru-RU" sz="2000" spc="-1" strike="noStrike">
                <a:solidFill>
                  <a:srgbClr val="ffffff"/>
                </a:solidFill>
                <a:latin typeface="Franklin Gothic Book"/>
              </a:rPr>
              <a:t>Мамедова Эльянура</a:t>
            </a:r>
            <a:endParaRPr b="0" lang="ru-RU" sz="2000" spc="-1" strike="noStrike">
              <a:latin typeface="XO Oriel"/>
            </a:endParaRPr>
          </a:p>
          <a:p>
            <a:pPr algn="r">
              <a:lnSpc>
                <a:spcPct val="100000"/>
              </a:lnSpc>
              <a:buNone/>
            </a:pPr>
            <a:r>
              <a:rPr b="0" lang="ru-RU" sz="2000" spc="-1" strike="noStrike">
                <a:solidFill>
                  <a:srgbClr val="ffffff"/>
                </a:solidFill>
                <a:latin typeface="Franklin Gothic Book"/>
              </a:rPr>
              <a:t>Руководитель: учитель химии</a:t>
            </a:r>
            <a:endParaRPr b="0" lang="ru-RU" sz="2000" spc="-1" strike="noStrike">
              <a:latin typeface="XO Oriel"/>
            </a:endParaRPr>
          </a:p>
          <a:p>
            <a:pPr algn="r">
              <a:lnSpc>
                <a:spcPct val="100000"/>
              </a:lnSpc>
              <a:buNone/>
            </a:pPr>
            <a:r>
              <a:rPr b="0" lang="ru-RU" sz="2000" spc="-1" strike="noStrike">
                <a:solidFill>
                  <a:srgbClr val="ffffff"/>
                </a:solidFill>
                <a:latin typeface="Franklin Gothic Book"/>
              </a:rPr>
              <a:t>Борюшкина Олеся Александровна</a:t>
            </a:r>
            <a:endParaRPr b="0" lang="ru-RU" sz="2000" spc="-1" strike="noStrike">
              <a:latin typeface="XO Orie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  <a:buNone/>
            </a:pPr>
            <a:r>
              <a:rPr b="0" lang="az-Cyrl-AZ" sz="3600" spc="-1" strike="noStrike" cap="all">
                <a:solidFill>
                  <a:srgbClr val="4e3b30"/>
                </a:solidFill>
                <a:latin typeface="Franklin Gothic Medium"/>
              </a:rPr>
              <a:t>Вред от кофе</a:t>
            </a:r>
            <a:endParaRPr b="0" lang="ru-RU" sz="36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2800" spc="-1" strike="noStrike">
                <a:solidFill>
                  <a:srgbClr val="4e3b30"/>
                </a:solidFill>
                <a:latin typeface="Franklin Gothic Book"/>
              </a:rPr>
              <a:t>Кофе может привести к бессоннице</a:t>
            </a:r>
            <a:endParaRPr b="0" lang="ru-RU" sz="28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2800" spc="-1" strike="noStrike">
                <a:solidFill>
                  <a:srgbClr val="4e3b30"/>
                </a:solidFill>
                <a:latin typeface="Franklin Gothic Book"/>
              </a:rPr>
              <a:t>Кофе влияет на действие лекарственных средств</a:t>
            </a:r>
            <a:endParaRPr b="0" lang="ru-RU" sz="28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2800" spc="-1" strike="noStrike">
                <a:solidFill>
                  <a:srgbClr val="4e3b30"/>
                </a:solidFill>
                <a:latin typeface="Franklin Gothic Book"/>
              </a:rPr>
              <a:t>Кофе может усугубить кислотный рефлюкс</a:t>
            </a:r>
            <a:endParaRPr b="0" lang="ru-RU" sz="28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2800" spc="-1" strike="noStrike">
                <a:solidFill>
                  <a:srgbClr val="4e3b30"/>
                </a:solidFill>
                <a:latin typeface="Franklin Gothic Book"/>
              </a:rPr>
              <a:t>Кофе может вызывать несварение</a:t>
            </a:r>
            <a:endParaRPr b="0" lang="ru-RU" sz="28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2800" spc="-1" strike="noStrike">
                <a:solidFill>
                  <a:srgbClr val="4e3b30"/>
                </a:solidFill>
                <a:latin typeface="Franklin Gothic Book"/>
              </a:rPr>
              <a:t>Кофе может работать как слабительное</a:t>
            </a:r>
            <a:br>
              <a:rPr sz="2800"/>
            </a:br>
            <a:r>
              <a:rPr b="0" lang="ru-RU" sz="2800" spc="-1" strike="noStrike">
                <a:solidFill>
                  <a:srgbClr val="4e3b30"/>
                </a:solidFill>
                <a:latin typeface="Franklin Gothic Book"/>
              </a:rPr>
              <a:t> </a:t>
            </a:r>
            <a:endParaRPr b="0" lang="ru-RU" sz="28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  <a:buNone/>
            </a:pPr>
            <a:r>
              <a:rPr b="0" lang="az-Cyrl-AZ" sz="3600" spc="-1" strike="noStrike" cap="all">
                <a:solidFill>
                  <a:srgbClr val="4e3b30"/>
                </a:solidFill>
                <a:latin typeface="Franklin Gothic Medium"/>
              </a:rPr>
              <a:t>Польза от кофе</a:t>
            </a:r>
            <a:endParaRPr b="0" lang="ru-RU" sz="36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2800" spc="-1" strike="noStrike">
                <a:solidFill>
                  <a:srgbClr val="4e3b30"/>
                </a:solidFill>
                <a:latin typeface="Franklin Gothic Book"/>
              </a:rPr>
              <a:t>бодрящий эффект</a:t>
            </a:r>
            <a:endParaRPr b="0" lang="ru-RU" sz="28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2800" spc="-1" strike="noStrike">
                <a:solidFill>
                  <a:srgbClr val="4e3b30"/>
                </a:solidFill>
                <a:latin typeface="Franklin Gothic Book"/>
              </a:rPr>
              <a:t>снижение риска онкологии и болезни Паркинсона</a:t>
            </a:r>
            <a:endParaRPr b="0" lang="ru-RU" sz="28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2800" spc="-1" strike="noStrike">
                <a:solidFill>
                  <a:srgbClr val="4e3b30"/>
                </a:solidFill>
                <a:latin typeface="Franklin Gothic Book"/>
              </a:rPr>
              <a:t>стимулируется работа желчного пузыря, тем самым уменьшается риск цирроза печени</a:t>
            </a:r>
            <a:endParaRPr b="0" lang="ru-RU" sz="28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2800" spc="-1" strike="noStrike">
                <a:solidFill>
                  <a:srgbClr val="4e3b30"/>
                </a:solidFill>
                <a:latin typeface="Franklin Gothic Book"/>
              </a:rPr>
              <a:t>повышение давления — быстрая помощь для людей с гипотонией</a:t>
            </a:r>
            <a:endParaRPr b="0" lang="ru-RU" sz="28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2800" spc="-1" strike="noStrike">
                <a:solidFill>
                  <a:srgbClr val="4e3b30"/>
                </a:solidFill>
                <a:latin typeface="Franklin Gothic Book"/>
              </a:rPr>
              <a:t>источник серотонина</a:t>
            </a:r>
            <a:endParaRPr b="0" lang="ru-RU" sz="28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ru-RU" sz="30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az-Cyrl-AZ" sz="3600" spc="-1" strike="noStrike" cap="all">
                <a:solidFill>
                  <a:srgbClr val="4e3b30"/>
                </a:solidFill>
                <a:latin typeface="Franklin Gothic Medium"/>
              </a:rPr>
              <a:t>Интересные факты</a:t>
            </a:r>
            <a:endParaRPr b="0" lang="ru-RU" sz="36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71000"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3200" spc="-1" strike="noStrike">
                <a:solidFill>
                  <a:srgbClr val="4e3b30"/>
                </a:solidFill>
                <a:latin typeface="Franklin Gothic Book"/>
              </a:rPr>
              <a:t>Кофе занимает второе место в мире по продаваемости среди легальных товаров (на первом месте – нефть).</a:t>
            </a: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3200" spc="-1" strike="noStrike">
                <a:solidFill>
                  <a:srgbClr val="4e3b30"/>
                </a:solidFill>
                <a:latin typeface="Franklin Gothic Book"/>
              </a:rPr>
              <a:t>То, что часто называют кофейными бобами, – на самом деле зёрнышки ягод кофе. Для получения хорошего напитка подходят только зёрна созревших ягод.</a:t>
            </a: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3200" spc="-1" strike="noStrike">
                <a:solidFill>
                  <a:srgbClr val="4e3b30"/>
                </a:solidFill>
                <a:latin typeface="Franklin Gothic Book"/>
              </a:rPr>
              <a:t>Лучший кофе – собранный вручную. Один работник за день собирает до 700 кг ягод.</a:t>
            </a: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3200" spc="-1" strike="noStrike">
                <a:solidFill>
                  <a:srgbClr val="4e3b30"/>
                </a:solidFill>
                <a:latin typeface="Franklin Gothic Book"/>
              </a:rPr>
              <a:t>Кофеин – это, по сути, яд, который защищает кофейные ягоды от насекомых-вредителей.</a:t>
            </a: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3200" spc="-1" strike="noStrike">
                <a:solidFill>
                  <a:srgbClr val="4e3b30"/>
                </a:solidFill>
                <a:latin typeface="Franklin Gothic Book"/>
              </a:rPr>
              <a:t>Одно дерево кофе живет 60-70 лет.</a:t>
            </a: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</a:pP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az-Cyrl-AZ" sz="3600" spc="-1" strike="noStrike" cap="all">
                <a:solidFill>
                  <a:srgbClr val="4e3b30"/>
                </a:solidFill>
                <a:latin typeface="Franklin Gothic Medium"/>
              </a:rPr>
              <a:t>Химический состав</a:t>
            </a:r>
            <a:endParaRPr b="0" lang="ru-RU" sz="36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99000"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3200" spc="-1" strike="noStrike">
                <a:solidFill>
                  <a:srgbClr val="4e3b30"/>
                </a:solidFill>
                <a:latin typeface="Franklin Gothic Book"/>
              </a:rPr>
              <a:t>алкалоиды;</a:t>
            </a: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3200" spc="-1" strike="noStrike">
                <a:solidFill>
                  <a:srgbClr val="4e3b30"/>
                </a:solidFill>
                <a:latin typeface="Franklin Gothic Book"/>
              </a:rPr>
              <a:t>фенольных соединений;</a:t>
            </a: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3200" spc="-1" strike="noStrike">
                <a:solidFill>
                  <a:srgbClr val="4e3b30"/>
                </a:solidFill>
                <a:latin typeface="Franklin Gothic Book"/>
              </a:rPr>
              <a:t>белков;</a:t>
            </a: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3200" spc="-1" strike="noStrike">
                <a:solidFill>
                  <a:srgbClr val="4e3b30"/>
                </a:solidFill>
                <a:latin typeface="Franklin Gothic Book"/>
              </a:rPr>
              <a:t>сахара и полисахаридов;</a:t>
            </a: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3200" spc="-1" strike="noStrike">
                <a:solidFill>
                  <a:srgbClr val="4e3b30"/>
                </a:solidFill>
                <a:latin typeface="Franklin Gothic Book"/>
              </a:rPr>
              <a:t>органических кислот;</a:t>
            </a: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3200" spc="-1" strike="noStrike">
                <a:solidFill>
                  <a:srgbClr val="4e3b30"/>
                </a:solidFill>
                <a:latin typeface="Franklin Gothic Book"/>
              </a:rPr>
              <a:t>липидов;</a:t>
            </a: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3200" spc="-1" strike="noStrike">
                <a:solidFill>
                  <a:srgbClr val="4e3b30"/>
                </a:solidFill>
                <a:latin typeface="Franklin Gothic Book"/>
              </a:rPr>
              <a:t>минералов;</a:t>
            </a: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3200" spc="-1" strike="noStrike">
                <a:solidFill>
                  <a:srgbClr val="4e3b30"/>
                </a:solidFill>
                <a:latin typeface="Franklin Gothic Book"/>
              </a:rPr>
              <a:t>аминокислот и т. д.</a:t>
            </a: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</a:pP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az-Cyrl-AZ" sz="3600" spc="-1" strike="noStrike" cap="all">
                <a:solidFill>
                  <a:srgbClr val="4e3b30"/>
                </a:solidFill>
                <a:latin typeface="Franklin Gothic Medium"/>
              </a:rPr>
              <a:t>ОПрос</a:t>
            </a:r>
            <a:endParaRPr b="0" lang="ru-RU" sz="36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357120" y="1428840"/>
            <a:ext cx="3571560" cy="4088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az-Cyrl-AZ" sz="2400" spc="-1" strike="noStrike">
                <a:solidFill>
                  <a:srgbClr val="4e3b30"/>
                </a:solidFill>
                <a:latin typeface="Franklin Gothic Book"/>
              </a:rPr>
              <a:t>Я провела опрос, в котором приняло участие 20 человек.</a:t>
            </a:r>
            <a:endParaRPr b="0" lang="ru-RU" sz="24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az-Cyrl-AZ" sz="2400" spc="-1" strike="noStrike">
                <a:solidFill>
                  <a:srgbClr val="4e3b30"/>
                </a:solidFill>
                <a:latin typeface="Franklin Gothic Book"/>
              </a:rPr>
              <a:t>Опрос включал в себя</a:t>
            </a:r>
            <a:r>
              <a:rPr b="0" lang="az-Cyrl-AZ" sz="2000" spc="-1" strike="noStrike">
                <a:solidFill>
                  <a:srgbClr val="4e3b30"/>
                </a:solidFill>
                <a:latin typeface="Franklin Gothic Book"/>
              </a:rPr>
              <a:t>:</a:t>
            </a:r>
            <a:endParaRPr b="0" lang="ru-RU" sz="20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121" name="TextBox 6"/>
          <p:cNvSpPr/>
          <p:nvPr/>
        </p:nvSpPr>
        <p:spPr>
          <a:xfrm>
            <a:off x="4214880" y="1428840"/>
            <a:ext cx="3071520" cy="411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az-Cyrl-AZ" sz="2400" spc="-1" strike="noStrike">
                <a:solidFill>
                  <a:srgbClr val="000000"/>
                </a:solidFill>
                <a:latin typeface="Franklin Gothic Book"/>
              </a:rPr>
              <a:t>1.Часто ли вы употребляете кофе?</a:t>
            </a:r>
            <a:endParaRPr b="0" lang="ru-RU" sz="2400" spc="-1" strike="noStrike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b="0" lang="az-Cyrl-AZ" sz="2400" spc="-1" strike="noStrike">
                <a:solidFill>
                  <a:srgbClr val="000000"/>
                </a:solidFill>
                <a:latin typeface="Franklin Gothic Book"/>
              </a:rPr>
              <a:t>2.Считаете ли вы кофе вредным?</a:t>
            </a:r>
            <a:endParaRPr b="0" lang="ru-RU" sz="2400" spc="-1" strike="noStrike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b="0" lang="az-Cyrl-AZ" sz="2400" spc="-1" strike="noStrike">
                <a:solidFill>
                  <a:srgbClr val="000000"/>
                </a:solidFill>
                <a:latin typeface="Franklin Gothic Book"/>
              </a:rPr>
              <a:t>3.Любите ли вы кофе?</a:t>
            </a:r>
            <a:endParaRPr b="0" lang="ru-RU" sz="2400" spc="-1" strike="noStrike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b="0" lang="az-Cyrl-AZ" sz="2400" spc="-1" strike="noStrike">
                <a:solidFill>
                  <a:srgbClr val="000000"/>
                </a:solidFill>
                <a:latin typeface="Franklin Gothic Book"/>
              </a:rPr>
              <a:t>4.Можно ли детям употреблять кофе?</a:t>
            </a:r>
            <a:endParaRPr b="0" lang="ru-RU" sz="2400" spc="-1" strike="noStrike">
              <a:latin typeface="XO Orie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az-Cyrl-AZ" sz="3600" spc="-1" strike="noStrike" cap="all">
                <a:solidFill>
                  <a:srgbClr val="4e3b30"/>
                </a:solidFill>
                <a:latin typeface="Franklin Gothic Medium"/>
              </a:rPr>
              <a:t>ВЫводы опроса</a:t>
            </a:r>
            <a:endParaRPr b="0" lang="ru-RU" sz="3600" spc="-1" strike="noStrike">
              <a:solidFill>
                <a:srgbClr val="000000"/>
              </a:solidFill>
              <a:latin typeface="Franklin Gothic Book"/>
            </a:endParaRPr>
          </a:p>
        </p:txBody>
      </p:sp>
      <p:graphicFrame>
        <p:nvGraphicFramePr>
          <p:cNvPr id="123" name="Содержимое 3"/>
          <p:cNvGraphicFramePr/>
          <p:nvPr/>
        </p:nvGraphicFramePr>
        <p:xfrm>
          <a:off x="3429000" y="1714320"/>
          <a:ext cx="5357520" cy="3785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24" name="TextBox 4"/>
          <p:cNvSpPr/>
          <p:nvPr/>
        </p:nvSpPr>
        <p:spPr>
          <a:xfrm>
            <a:off x="714240" y="1428840"/>
            <a:ext cx="2571480" cy="420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az-Cyrl-AZ" sz="1800" spc="-1" strike="noStrike">
                <a:solidFill>
                  <a:srgbClr val="000000"/>
                </a:solidFill>
                <a:latin typeface="Franklin Gothic Book"/>
              </a:rPr>
              <a:t>По результатам опроса. можно сделать вывод,что при огромном выборе кофе, все учащиеся выбрали растворимый кофе. С небольшим отрывом от него молотый кофе. Кофейные напитки употребляет небольшое количество учащихся.</a:t>
            </a:r>
            <a:endParaRPr b="0" lang="ru-RU" sz="1800" spc="-1" strike="noStrike">
              <a:latin typeface="XO Orie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az-Cyrl-AZ" sz="3600" spc="-1" strike="noStrike" cap="all">
                <a:solidFill>
                  <a:srgbClr val="4e3b30"/>
                </a:solidFill>
                <a:latin typeface="Franklin Gothic Medium"/>
              </a:rPr>
              <a:t>2. Практическая часть</a:t>
            </a:r>
            <a:br>
              <a:rPr sz="3600"/>
            </a:br>
            <a:r>
              <a:rPr b="0" lang="az-Cyrl-AZ" sz="3600" spc="-1" strike="noStrike" cap="all">
                <a:solidFill>
                  <a:srgbClr val="4e3b30"/>
                </a:solidFill>
                <a:latin typeface="Franklin Gothic Medium"/>
              </a:rPr>
              <a:t>опыт №1 обнаружение наличие углеводов</a:t>
            </a:r>
            <a:endParaRPr b="0" lang="ru-RU" sz="36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pic>
        <p:nvPicPr>
          <p:cNvPr id="127" name="" descr=""/>
          <p:cNvPicPr/>
          <p:nvPr/>
        </p:nvPicPr>
        <p:blipFill>
          <a:blip r:embed="rId1"/>
          <a:stretch/>
        </p:blipFill>
        <p:spPr>
          <a:xfrm>
            <a:off x="5580000" y="2340000"/>
            <a:ext cx="3026880" cy="4035960"/>
          </a:xfrm>
          <a:prstGeom prst="rect">
            <a:avLst/>
          </a:prstGeom>
          <a:ln w="0">
            <a:noFill/>
          </a:ln>
        </p:spPr>
      </p:pic>
      <p:pic>
        <p:nvPicPr>
          <p:cNvPr id="128" name="" descr=""/>
          <p:cNvPicPr/>
          <p:nvPr/>
        </p:nvPicPr>
        <p:blipFill>
          <a:blip r:embed="rId2"/>
          <a:stretch/>
        </p:blipFill>
        <p:spPr>
          <a:xfrm>
            <a:off x="367560" y="2340000"/>
            <a:ext cx="5034240" cy="3960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Franklin Gothic Book"/>
              </a:rPr>
              <a:t>ОПЫТ №2 Обнаружение белков в кофе</a:t>
            </a:r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pic>
        <p:nvPicPr>
          <p:cNvPr id="130" name="" descr=""/>
          <p:cNvPicPr/>
          <p:nvPr/>
        </p:nvPicPr>
        <p:blipFill>
          <a:blip r:embed="rId1"/>
          <a:stretch/>
        </p:blipFill>
        <p:spPr>
          <a:xfrm>
            <a:off x="304920" y="2041560"/>
            <a:ext cx="3158640" cy="4258440"/>
          </a:xfrm>
          <a:prstGeom prst="rect">
            <a:avLst/>
          </a:prstGeom>
          <a:ln w="0">
            <a:noFill/>
          </a:ln>
        </p:spPr>
      </p:pic>
      <p:pic>
        <p:nvPicPr>
          <p:cNvPr id="131" name="" descr=""/>
          <p:cNvPicPr/>
          <p:nvPr/>
        </p:nvPicPr>
        <p:blipFill>
          <a:blip r:embed="rId2"/>
          <a:stretch/>
        </p:blipFill>
        <p:spPr>
          <a:xfrm>
            <a:off x="3550680" y="2520000"/>
            <a:ext cx="5440680" cy="3060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Franklin Gothic Book"/>
              </a:rPr>
              <a:t>Опыт №3 Определение pH кофе</a:t>
            </a:r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pic>
        <p:nvPicPr>
          <p:cNvPr id="133" name="" descr=""/>
          <p:cNvPicPr/>
          <p:nvPr/>
        </p:nvPicPr>
        <p:blipFill>
          <a:blip r:embed="rId1"/>
          <a:stretch/>
        </p:blipFill>
        <p:spPr>
          <a:xfrm>
            <a:off x="180000" y="2340000"/>
            <a:ext cx="4140000" cy="3555720"/>
          </a:xfrm>
          <a:prstGeom prst="rect">
            <a:avLst/>
          </a:prstGeom>
          <a:ln w="0">
            <a:noFill/>
          </a:ln>
        </p:spPr>
      </p:pic>
      <p:pic>
        <p:nvPicPr>
          <p:cNvPr id="134" name="" descr=""/>
          <p:cNvPicPr/>
          <p:nvPr/>
        </p:nvPicPr>
        <p:blipFill>
          <a:blip r:embed="rId2"/>
          <a:stretch/>
        </p:blipFill>
        <p:spPr>
          <a:xfrm>
            <a:off x="4649760" y="2340000"/>
            <a:ext cx="4320000" cy="3420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pic>
        <p:nvPicPr>
          <p:cNvPr id="136" name="" descr=""/>
          <p:cNvPicPr/>
          <p:nvPr/>
        </p:nvPicPr>
        <p:blipFill>
          <a:blip r:embed="rId1"/>
          <a:stretch/>
        </p:blipFill>
        <p:spPr>
          <a:xfrm>
            <a:off x="180720" y="180000"/>
            <a:ext cx="8639280" cy="647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 fontScale="78000"/>
          </a:bodyPr>
          <a:p>
            <a:pPr>
              <a:lnSpc>
                <a:spcPct val="100000"/>
              </a:lnSpc>
              <a:buNone/>
            </a:pPr>
            <a:r>
              <a:rPr b="0" lang="az-Cyrl-AZ" sz="4000" spc="-1" strike="noStrike" cap="all">
                <a:solidFill>
                  <a:srgbClr val="000000"/>
                </a:solidFill>
                <a:latin typeface="Franklin Gothic Medium"/>
              </a:rPr>
              <a:t>Почему я выбрала именно эту тему?</a:t>
            </a:r>
            <a:endParaRPr b="0" lang="ru-RU" sz="40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/>
          </p:nvPr>
        </p:nvSpPr>
        <p:spPr>
          <a:xfrm>
            <a:off x="0" y="1285920"/>
            <a:ext cx="8214840" cy="3714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80000"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3200" spc="-1" strike="noStrike">
                <a:solidFill>
                  <a:srgbClr val="4e3b30"/>
                </a:solidFill>
                <a:latin typeface="Franklin Gothic Book"/>
              </a:rPr>
              <a:t>Многие люди не представляют утро без чашки кофе. А знают ли они, что скрывает содержимое этой чашки? Там больше вреда или пользы? Как же влияет этот напиток на наш организм? Многие люди даже не задумываются об этом. Я заметила, что дома часто используется этот напиток и поэтому решила подробно изучить информацию об знаменитом напитке.</a:t>
            </a: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</a:pP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  <p:sp>
        <p:nvSpPr>
          <p:cNvPr id="95" name="AutoShape 3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6" name="AutoShape 5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pic>
        <p:nvPicPr>
          <p:cNvPr id="138" name="" descr=""/>
          <p:cNvPicPr/>
          <p:nvPr/>
        </p:nvPicPr>
        <p:blipFill>
          <a:blip r:embed="rId1"/>
          <a:stretch/>
        </p:blipFill>
        <p:spPr>
          <a:xfrm>
            <a:off x="2188800" y="698040"/>
            <a:ext cx="4471200" cy="5961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pic>
        <p:nvPicPr>
          <p:cNvPr id="140" name="" descr=""/>
          <p:cNvPicPr/>
          <p:nvPr/>
        </p:nvPicPr>
        <p:blipFill>
          <a:blip r:embed="rId1"/>
          <a:stretch/>
        </p:blipFill>
        <p:spPr>
          <a:xfrm>
            <a:off x="186120" y="184320"/>
            <a:ext cx="8633880" cy="647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pic>
        <p:nvPicPr>
          <p:cNvPr id="142" name="" descr=""/>
          <p:cNvPicPr/>
          <p:nvPr/>
        </p:nvPicPr>
        <p:blipFill>
          <a:blip r:embed="rId1"/>
          <a:stretch/>
        </p:blipFill>
        <p:spPr>
          <a:xfrm>
            <a:off x="245880" y="225000"/>
            <a:ext cx="8574120" cy="6430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az-Cyrl-AZ" sz="3600" spc="-1" strike="noStrike" cap="all">
                <a:solidFill>
                  <a:srgbClr val="4e3b30"/>
                </a:solidFill>
                <a:latin typeface="Franklin Gothic Medium"/>
              </a:rPr>
              <a:t>Вывод</a:t>
            </a:r>
            <a:endParaRPr b="0" lang="ru-RU" sz="36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71000"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3200" spc="-1" strike="noStrike">
                <a:solidFill>
                  <a:srgbClr val="4e3b30"/>
                </a:solidFill>
                <a:latin typeface="Franklin Gothic Book"/>
              </a:rPr>
              <a:t>Кофе – это пищевой продукт, но он гораздо ближе к лекарствам. В ходе эксперимента доказала, проведя качественные реакции, что в состав кофе всех видов, а кофейных напитков только с кофеином – входит кофеин. Белки, углеводы входят в состав всех образцов. Таким образом, ясно, что кофе - это напиток с богатой историей и географией произрастания, содержащий множество химических веществ, неоднозначно влияющий на организм человека. Я убедилась в том, что кофе полезно, но его нужно уметь пить. Особенно хочется подчеркнуть, что оно не предназначено для детей.</a:t>
            </a: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</a:pP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  <p:transition>
    <p:wheel spokes="3"/>
  </p:transition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pic>
        <p:nvPicPr>
          <p:cNvPr id="146" name="" descr=""/>
          <p:cNvPicPr/>
          <p:nvPr/>
        </p:nvPicPr>
        <p:blipFill>
          <a:blip r:embed="rId1"/>
          <a:stretch/>
        </p:blipFill>
        <p:spPr>
          <a:xfrm>
            <a:off x="24840" y="-17280"/>
            <a:ext cx="9155160" cy="6857280"/>
          </a:xfrm>
          <a:prstGeom prst="rect">
            <a:avLst/>
          </a:prstGeom>
          <a:ln w="0">
            <a:noFill/>
          </a:ln>
        </p:spPr>
      </p:pic>
    </p:spTree>
  </p:cSld>
  <p:transition>
    <p:wheel spokes="3"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az-Cyrl-AZ" sz="3600" spc="-1" strike="noStrike" cap="all">
                <a:solidFill>
                  <a:srgbClr val="4e3b30"/>
                </a:solidFill>
                <a:latin typeface="Franklin Gothic Medium"/>
              </a:rPr>
              <a:t>Актуальность</a:t>
            </a:r>
            <a:endParaRPr b="0" lang="ru-RU" sz="36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285840" y="1357200"/>
            <a:ext cx="8686440" cy="452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3200" spc="-1" strike="noStrike">
                <a:solidFill>
                  <a:srgbClr val="4e3b30"/>
                </a:solidFill>
                <a:latin typeface="Franklin Gothic Book"/>
              </a:rPr>
              <a:t>Эта тема показалась мне актуальной, потому что кофе является одним из самых популярных напитков современного мира, его любят и пьют почти все. Кто-то может обойтись одной чашечкой кофе, а для некоторых употребление этого напитка превращается в зависимость, но не многие знают, как распитие кофе влияет на жизнь человека.</a:t>
            </a: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</a:pP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ru-RU" sz="3600" spc="-1" strike="noStrike" cap="all">
                <a:solidFill>
                  <a:srgbClr val="4e3b30"/>
                </a:solidFill>
                <a:latin typeface="Franklin Gothic Medium"/>
              </a:rPr>
              <a:t>Цель проекта:</a:t>
            </a:r>
            <a:endParaRPr b="0" lang="ru-RU" sz="36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3200" spc="-1" strike="noStrike">
                <a:solidFill>
                  <a:srgbClr val="4e3b30"/>
                </a:solidFill>
                <a:latin typeface="Franklin Gothic Book"/>
              </a:rPr>
              <a:t>Узнать, какое влияние оказывает кофе на жизнь человека.  Рассказать подробно о кофе и провести опыт. </a:t>
            </a: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az-Cyrl-AZ" sz="3600" spc="-1" strike="noStrike" cap="all">
                <a:solidFill>
                  <a:srgbClr val="4e3b30"/>
                </a:solidFill>
                <a:latin typeface="Franklin Gothic Medium"/>
              </a:rPr>
              <a:t>Задачи:</a:t>
            </a:r>
            <a:endParaRPr b="0" lang="ru-RU" sz="36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98000"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3200" spc="-1" strike="noStrike">
                <a:solidFill>
                  <a:srgbClr val="4e3b30"/>
                </a:solidFill>
                <a:latin typeface="Franklin Gothic Book"/>
              </a:rPr>
              <a:t>Изучить историю кофе.</a:t>
            </a: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3200" spc="-1" strike="noStrike">
                <a:solidFill>
                  <a:srgbClr val="4e3b30"/>
                </a:solidFill>
                <a:latin typeface="Franklin Gothic Book"/>
              </a:rPr>
              <a:t>Выяснить химический состав.</a:t>
            </a: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3200" spc="-1" strike="noStrike">
                <a:solidFill>
                  <a:srgbClr val="4e3b30"/>
                </a:solidFill>
                <a:latin typeface="Franklin Gothic Book"/>
              </a:rPr>
              <a:t>Найти интересные факты.</a:t>
            </a: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3200" spc="-1" strike="noStrike">
                <a:solidFill>
                  <a:srgbClr val="4e3b30"/>
                </a:solidFill>
                <a:latin typeface="Franklin Gothic Book"/>
              </a:rPr>
              <a:t>Узнать насколько вреден или полезен кофе для организма человека.</a:t>
            </a: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3200" spc="-1" strike="noStrike">
                <a:solidFill>
                  <a:srgbClr val="4e3b30"/>
                </a:solidFill>
                <a:latin typeface="Franklin Gothic Book"/>
              </a:rPr>
              <a:t>Провести опрос.</a:t>
            </a: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3200" spc="-1" strike="noStrike">
                <a:solidFill>
                  <a:srgbClr val="4e3b30"/>
                </a:solidFill>
                <a:latin typeface="Franklin Gothic Book"/>
              </a:rPr>
              <a:t>Провести опыт.</a:t>
            </a: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3200" spc="-1" strike="noStrike">
                <a:solidFill>
                  <a:srgbClr val="4e3b30"/>
                </a:solidFill>
                <a:latin typeface="Franklin Gothic Book"/>
              </a:rPr>
              <a:t>Сделать выводы.</a:t>
            </a: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</a:pP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az-Cyrl-AZ" sz="3600" spc="-1" strike="noStrike" cap="all">
                <a:solidFill>
                  <a:srgbClr val="4e3b30"/>
                </a:solidFill>
                <a:latin typeface="Franklin Gothic Medium"/>
              </a:rPr>
              <a:t>История кофе</a:t>
            </a:r>
            <a:endParaRPr b="0" lang="ru-RU" sz="36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/>
          </p:nvPr>
        </p:nvSpPr>
        <p:spPr>
          <a:xfrm>
            <a:off x="457200" y="1500120"/>
            <a:ext cx="8686440" cy="452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75000"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3200" spc="-1" strike="noStrike">
                <a:solidFill>
                  <a:srgbClr val="4e3b30"/>
                </a:solidFill>
                <a:latin typeface="Franklin Gothic Book"/>
              </a:rPr>
              <a:t>История кофе довольно интересна. Всё это началось в Эфиопии. В 15 веке одинокий пастух Канди выгуливал своих коз и заметил, что съев листья и плоды кофейного куста, козы стали прыгать и скакать. Увидев их поведение, пастух тоже решил попробовать плоды с неприметных кустарников. Целый день Канди был бодр и весёл. После него монахи первыми решили попробовать заварить кофейный напиток. С того времени многое изменилось по отношению к составу и способу приготовления кофейного напитка.</a:t>
            </a: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</a:pP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az-Cyrl-AZ" sz="3600" spc="-1" strike="noStrike" cap="all">
                <a:solidFill>
                  <a:srgbClr val="4e3b30"/>
                </a:solidFill>
                <a:latin typeface="Franklin Gothic Medium"/>
              </a:rPr>
              <a:t>Виды кофе</a:t>
            </a:r>
            <a:endParaRPr b="0" lang="ru-RU" sz="36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214200" y="1357200"/>
            <a:ext cx="8686440" cy="452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20000"/>
          </a:bodyPr>
          <a:p>
            <a:pPr marL="343080" indent="-343080">
              <a:lnSpc>
                <a:spcPct val="100000"/>
              </a:lnSpc>
              <a:spcBef>
                <a:spcPts val="1919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az-Cyrl-AZ" sz="9600" spc="-1" strike="noStrike">
                <a:solidFill>
                  <a:srgbClr val="4e3b30"/>
                </a:solidFill>
                <a:latin typeface="Franklin Gothic Book"/>
              </a:rPr>
              <a:t>В природе 73 вида кофейных деревьев – от карликовых кустарников до 11-метровых великанов. Наиболее распространены два вида: арабика и робуста.</a:t>
            </a:r>
            <a:endParaRPr b="0" lang="ru-RU" sz="96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1919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az-Cyrl-AZ" sz="9600" spc="-1" strike="noStrike">
                <a:solidFill>
                  <a:srgbClr val="4e3b30"/>
                </a:solidFill>
                <a:latin typeface="Franklin Gothic Book"/>
              </a:rPr>
              <a:t>Арабика, произрастает на высоте от 600 до 2000 метров над уровнем моря. Зёрна, как правило, имеют продолговатую форму, гладкую поверхность, слегка изогнутую линию, в которой обычно после обжарки остаются невыгоревшие частицы кофейной ягоды.</a:t>
            </a:r>
            <a:endParaRPr b="0" lang="ru-RU" sz="96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1919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az-Cyrl-AZ" sz="9600" spc="-1" strike="noStrike">
                <a:solidFill>
                  <a:srgbClr val="4e3b30"/>
                </a:solidFill>
                <a:latin typeface="Franklin Gothic Book"/>
              </a:rPr>
              <a:t>Робуста является быстрорастущим и более устойчивым к вредителям, чем арабика, и произрастает примерно от 10 до 15 м. над уровнем моря, прежде всего – в тропических районах Африки, Индии и Индонезии. Зёна имеют округлую форму, цвет – от светло-коричневого до серовато-зелёного.</a:t>
            </a:r>
            <a:endParaRPr b="0" lang="ru-RU" sz="96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2239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az-Cyrl-AZ" sz="9600" spc="-1" strike="noStrike">
                <a:solidFill>
                  <a:srgbClr val="4e3b30"/>
                </a:solidFill>
                <a:latin typeface="Franklin Gothic Book"/>
              </a:rPr>
              <a:t>Самый дорогой вид – индонезийский “Копи Лувак</a:t>
            </a:r>
            <a:r>
              <a:rPr b="0" lang="az-Cyrl-AZ" sz="11200" spc="-1" strike="noStrike">
                <a:solidFill>
                  <a:srgbClr val="4e3b30"/>
                </a:solidFill>
                <a:latin typeface="Franklin Gothic Book"/>
              </a:rPr>
              <a:t>”</a:t>
            </a:r>
            <a:endParaRPr b="0" lang="ru-RU" sz="112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Franklin Gothic Book"/>
            </a:endParaRPr>
          </a:p>
        </p:txBody>
      </p:sp>
      <p:pic>
        <p:nvPicPr>
          <p:cNvPr id="108" name="" descr=""/>
          <p:cNvPicPr/>
          <p:nvPr/>
        </p:nvPicPr>
        <p:blipFill>
          <a:blip r:embed="rId1"/>
          <a:stretch/>
        </p:blipFill>
        <p:spPr>
          <a:xfrm>
            <a:off x="51480" y="0"/>
            <a:ext cx="9092520" cy="6840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az-Cyrl-AZ" sz="3600" spc="-1" strike="noStrike" cap="all">
                <a:solidFill>
                  <a:srgbClr val="4e3b30"/>
                </a:solidFill>
                <a:latin typeface="Franklin Gothic Medium"/>
              </a:rPr>
              <a:t>Состав кофе</a:t>
            </a:r>
            <a:endParaRPr b="0" lang="ru-RU" sz="3600" spc="-1" strike="noStrike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285840" y="1357200"/>
            <a:ext cx="8686440" cy="452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19000"/>
          </a:bodyPr>
          <a:p>
            <a:pPr marL="343080" indent="-343080">
              <a:lnSpc>
                <a:spcPct val="100000"/>
              </a:lnSpc>
              <a:spcBef>
                <a:spcPts val="1919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9600" spc="-1" strike="noStrike">
                <a:solidFill>
                  <a:srgbClr val="4e3b30"/>
                </a:solidFill>
                <a:latin typeface="Franklin Gothic Book"/>
              </a:rPr>
              <a:t>Натуральный кофе богат множеством полезных для человека витаминов и минералов.</a:t>
            </a:r>
            <a:endParaRPr b="0" lang="ru-RU" sz="96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1919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1" lang="ru-RU" sz="9600" spc="-1" strike="noStrike">
                <a:solidFill>
                  <a:srgbClr val="4e3b30"/>
                </a:solidFill>
                <a:latin typeface="Franklin Gothic Book"/>
              </a:rPr>
              <a:t>B3</a:t>
            </a:r>
            <a:r>
              <a:rPr b="0" i="1" lang="ru-RU" sz="9600" spc="-1" strike="noStrike">
                <a:solidFill>
                  <a:srgbClr val="4e3b30"/>
                </a:solidFill>
                <a:latin typeface="Franklin Gothic Book"/>
              </a:rPr>
              <a:t> – витамин, получаемый из тригонеллина во время нагревании. Положительно влияет на нервную систему, нормализует метаболизм.</a:t>
            </a:r>
            <a:endParaRPr b="0" lang="ru-RU" sz="96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1919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1" lang="ru-RU" sz="9600" spc="-1" strike="noStrike">
                <a:solidFill>
                  <a:srgbClr val="4e3b30"/>
                </a:solidFill>
                <a:latin typeface="Franklin Gothic Book"/>
              </a:rPr>
              <a:t>А</a:t>
            </a:r>
            <a:r>
              <a:rPr b="0" i="1" lang="ru-RU" sz="9600" spc="-1" strike="noStrike">
                <a:solidFill>
                  <a:srgbClr val="4e3b30"/>
                </a:solidFill>
                <a:latin typeface="Franklin Gothic Book"/>
              </a:rPr>
              <a:t> – витамин, влияющий на рост и развитие всех органов.</a:t>
            </a:r>
            <a:endParaRPr b="0" lang="ru-RU" sz="96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1919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1" lang="ru-RU" sz="9600" spc="-1" strike="noStrike">
                <a:solidFill>
                  <a:srgbClr val="4e3b30"/>
                </a:solidFill>
                <a:latin typeface="Franklin Gothic Book"/>
              </a:rPr>
              <a:t>D</a:t>
            </a:r>
            <a:r>
              <a:rPr b="0" i="1" lang="ru-RU" sz="9600" spc="-1" strike="noStrike">
                <a:solidFill>
                  <a:srgbClr val="4e3b30"/>
                </a:solidFill>
                <a:latin typeface="Franklin Gothic Book"/>
              </a:rPr>
              <a:t> – улучшает всасывание полезных веществ в кишечнике;</a:t>
            </a:r>
            <a:endParaRPr b="0" lang="ru-RU" sz="96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1919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1" lang="ru-RU" sz="9600" spc="-1" strike="noStrike">
                <a:solidFill>
                  <a:srgbClr val="4e3b30"/>
                </a:solidFill>
                <a:latin typeface="Franklin Gothic Book"/>
              </a:rPr>
              <a:t>Е</a:t>
            </a:r>
            <a:r>
              <a:rPr b="0" i="1" lang="ru-RU" sz="9600" spc="-1" strike="noStrike">
                <a:solidFill>
                  <a:srgbClr val="4e3b30"/>
                </a:solidFill>
                <a:latin typeface="Franklin Gothic Book"/>
              </a:rPr>
              <a:t> –  стимулирует иммунитет, положительно влияет на репродуктивную систему.</a:t>
            </a:r>
            <a:endParaRPr b="0" lang="ru-RU" sz="9600" spc="-1" strike="noStrike">
              <a:solidFill>
                <a:srgbClr val="4e3b30"/>
              </a:solidFill>
              <a:latin typeface="Franklin Gothic Book"/>
            </a:endParaRPr>
          </a:p>
          <a:p>
            <a:pPr marL="343080" indent="-343080">
              <a:lnSpc>
                <a:spcPct val="100000"/>
              </a:lnSpc>
              <a:spcBef>
                <a:spcPts val="1919"/>
              </a:spcBef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1" lang="ru-RU" sz="9600" spc="-1" strike="noStrike">
                <a:solidFill>
                  <a:srgbClr val="4e3b30"/>
                </a:solidFill>
                <a:latin typeface="Franklin Gothic Book"/>
              </a:rPr>
              <a:t>Калий, магний и кальций полезны для сердца, улучшают работу мозга и сосудов, укрепляют костную и мышечную системы.</a:t>
            </a:r>
            <a:br>
              <a:rPr sz="9600"/>
            </a:br>
            <a:r>
              <a:rPr b="1" lang="ru-RU" sz="9600" spc="-1" strike="noStrike">
                <a:solidFill>
                  <a:srgbClr val="4e3b30"/>
                </a:solidFill>
                <a:latin typeface="Franklin Gothic Book"/>
              </a:rPr>
              <a:t>В свежесваренном кофе без сахара содержится около 1200 натуральных компонентов, из которых больше половины — ароматические соединения, определяющие вкус напитка.</a:t>
            </a:r>
            <a:endParaRPr b="0" lang="ru-RU" sz="9600" spc="-1" strike="noStrike">
              <a:solidFill>
                <a:srgbClr val="4e3b30"/>
              </a:solidFill>
              <a:latin typeface="Franklin Gothic Book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</a:pPr>
            <a:endParaRPr b="0" lang="ru-RU" sz="3200" spc="-1" strike="noStrike">
              <a:solidFill>
                <a:srgbClr val="4e3b30"/>
              </a:solidFill>
              <a:latin typeface="Franklin Gothic Book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</TotalTime>
  <Application>Редактор_презентаций/2.2.0.0$Linux_X86_64 LibreOffice_project/619128f23ebf8e7867bcca7f08c234096b5d1278</Application>
  <AppVersion>15.0000</AppVersion>
  <Words>789</Words>
  <Paragraphs>76</Paragraphs>
  <Company>SPecialiST RePack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2023-04-25T16:38:15Z</dcterms:created>
  <dc:creator>sisadmin</dc:creator>
  <dc:description/>
  <dc:language>ru-RU</dc:language>
  <cp:lastModifiedBy/>
  <dcterms:modified xsi:type="dcterms:W3CDTF">2023-04-26T11:09:03Z</dcterms:modified>
  <cp:revision>17</cp:revision>
  <dc:subject/>
  <dc:title>Муниципальное бюджетное общеобразовательное учреждение  «Болгарская средняя общеобразовательная школа №2»  Спасского муниципального района Республики Татарстан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Экран (4:3)</vt:lpwstr>
  </property>
  <property fmtid="{D5CDD505-2E9C-101B-9397-08002B2CF9AE}" pid="3" name="Slides">
    <vt:i4>16</vt:i4>
  </property>
</Properties>
</file>